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91" r:id="rId10"/>
    <p:sldId id="269" r:id="rId11"/>
    <p:sldId id="265" r:id="rId12"/>
    <p:sldId id="266" r:id="rId13"/>
    <p:sldId id="267" r:id="rId14"/>
    <p:sldId id="292" r:id="rId15"/>
    <p:sldId id="280" r:id="rId16"/>
    <p:sldId id="270" r:id="rId17"/>
    <p:sldId id="274" r:id="rId18"/>
    <p:sldId id="271" r:id="rId19"/>
    <p:sldId id="293" r:id="rId20"/>
    <p:sldId id="275" r:id="rId21"/>
    <p:sldId id="276" r:id="rId22"/>
    <p:sldId id="278" r:id="rId23"/>
    <p:sldId id="277" r:id="rId24"/>
    <p:sldId id="294" r:id="rId25"/>
    <p:sldId id="286" r:id="rId26"/>
    <p:sldId id="287" r:id="rId27"/>
    <p:sldId id="298" r:id="rId28"/>
    <p:sldId id="288" r:id="rId29"/>
    <p:sldId id="289" r:id="rId30"/>
    <p:sldId id="297" r:id="rId31"/>
    <p:sldId id="299" r:id="rId32"/>
    <p:sldId id="290" r:id="rId33"/>
    <p:sldId id="29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0"/>
    <p:restoredTop sz="94686"/>
  </p:normalViewPr>
  <p:slideViewPr>
    <p:cSldViewPr>
      <p:cViewPr>
        <p:scale>
          <a:sx n="60" d="100"/>
          <a:sy n="60" d="100"/>
        </p:scale>
        <p:origin x="-3084" y="-1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2633F-CC99-5047-95C3-9F9E624C260C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9805A-F8D6-684D-9D49-7CD00AA68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49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9805A-F8D6-684D-9D49-7CD00AA6860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147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2100-8323-4974-839D-29055728AC6B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5DB8-66E0-4809-8D49-5FA28E705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4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2100-8323-4974-839D-29055728AC6B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5DB8-66E0-4809-8D49-5FA28E705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60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2100-8323-4974-839D-29055728AC6B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5DB8-66E0-4809-8D49-5FA28E705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73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2100-8323-4974-839D-29055728AC6B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5DB8-66E0-4809-8D49-5FA28E705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18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2100-8323-4974-839D-29055728AC6B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5DB8-66E0-4809-8D49-5FA28E705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20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2100-8323-4974-839D-29055728AC6B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5DB8-66E0-4809-8D49-5FA28E705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38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2100-8323-4974-839D-29055728AC6B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5DB8-66E0-4809-8D49-5FA28E705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61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2100-8323-4974-839D-29055728AC6B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5DB8-66E0-4809-8D49-5FA28E705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46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2100-8323-4974-839D-29055728AC6B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5DB8-66E0-4809-8D49-5FA28E705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45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2100-8323-4974-839D-29055728AC6B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5DB8-66E0-4809-8D49-5FA28E705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96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2100-8323-4974-839D-29055728AC6B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5DB8-66E0-4809-8D49-5FA28E705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29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62100-8323-4974-839D-29055728AC6B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75DB8-66E0-4809-8D49-5FA28E705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58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581128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премия</a:t>
            </a:r>
            <a:br>
              <a:rPr lang="ru-RU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имени Николая Рериха</a:t>
            </a:r>
          </a:p>
        </p:txBody>
      </p:sp>
      <p:pic>
        <p:nvPicPr>
          <p:cNvPr id="1028" name="Picture 4" descr="C:\Users\science\Videos\Материалы для презентации МПР 2017\Видео 2017\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4556"/>
            <a:ext cx="4032448" cy="397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9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44824"/>
            <a:ext cx="6408712" cy="2736304"/>
          </a:xfrm>
        </p:spPr>
        <p:txBody>
          <a:bodyPr>
            <a:normAutofit/>
          </a:bodyPr>
          <a:lstStyle/>
          <a:p>
            <a:pPr algn="ctr"/>
            <a:r>
              <a:rPr lang="ru-RU" sz="5400" b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</a:t>
            </a:r>
            <a:br>
              <a:rPr lang="ru-RU" sz="5400" b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«Педагогика</a:t>
            </a:r>
            <a:br>
              <a:rPr lang="ru-RU" sz="5400" b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просветительство»</a:t>
            </a:r>
          </a:p>
        </p:txBody>
      </p:sp>
    </p:spTree>
    <p:extLst>
      <p:ext uri="{BB962C8B-B14F-4D97-AF65-F5344CB8AC3E}">
        <p14:creationId xmlns:p14="http://schemas.microsoft.com/office/powerpoint/2010/main" val="132647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496094" cy="1872208"/>
          </a:xfrm>
        </p:spPr>
        <p:txBody>
          <a:bodyPr>
            <a:noAutofit/>
          </a:bodyPr>
          <a:lstStyle/>
          <a:p>
            <a:pPr algn="ctr"/>
            <a:r>
              <a:rPr lang="ru-RU" sz="5400" b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Николаевна</a:t>
            </a:r>
            <a:br>
              <a:rPr lang="ru-RU" sz="5400" b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Иконникова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2924944"/>
            <a:ext cx="5025186" cy="23771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Заслуженный деятель науки РФ, лауреат премии Ленинского комсомола,  президент Санкт-Петербургского  культурологического общества, доктор философских наук, профессор.</a:t>
            </a:r>
          </a:p>
          <a:p>
            <a:pPr marL="0" indent="0" algn="ctr">
              <a:buNone/>
            </a:pPr>
            <a:endParaRPr lang="ru-RU" sz="2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0A37B3F-E426-E74F-B2C8-5FDDD2FF26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2710036" cy="405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0ED750-A03C-3045-92F8-4DC5D7443AFF}"/>
              </a:ext>
            </a:extLst>
          </p:cNvPr>
          <p:cNvSpPr txBox="1"/>
          <p:nvPr/>
        </p:nvSpPr>
        <p:spPr>
          <a:xfrm>
            <a:off x="395536" y="615454"/>
            <a:ext cx="84249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Академик Российской академии естественных наук, Международной академии информатизации, Международной академии наук высшей школы. Президент Санкт-Петербургского культурологического общества.</a:t>
            </a:r>
          </a:p>
          <a:p>
            <a:pPr algn="ctr" fontAlgn="base"/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Член редколлегии журнала «Вопросы культурологии».</a:t>
            </a:r>
          </a:p>
          <a:p>
            <a:pPr algn="ctr" fontAlgn="base"/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диссертационного совета по культурологии. Член президиума Санкт-Петербургского философского общества.</a:t>
            </a:r>
          </a:p>
          <a:p>
            <a:pPr algn="ctr" fontAlgn="base"/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Почётный профессор кафедры ЮНЕСКО в Санкт-Петербурге по компаративным исследованиям духовных традиций, специфики их культур и межрелигиозного диалога.</a:t>
            </a:r>
          </a:p>
          <a:p>
            <a:pPr algn="ctr" fontAlgn="base"/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Награждена Орденом Почёта и медалями.</a:t>
            </a:r>
          </a:p>
        </p:txBody>
      </p:sp>
    </p:spTree>
    <p:extLst>
      <p:ext uri="{BB962C8B-B14F-4D97-AF65-F5344CB8AC3E}">
        <p14:creationId xmlns:p14="http://schemas.microsoft.com/office/powerpoint/2010/main" val="39780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869160"/>
            <a:ext cx="8291264" cy="1872208"/>
          </a:xfrm>
        </p:spPr>
        <p:txBody>
          <a:bodyPr>
            <a:normAutofit/>
          </a:bodyPr>
          <a:lstStyle/>
          <a:p>
            <a:pPr algn="ctr" fontAlgn="base"/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С. Н. Иконниковой защитили 14 докторских и 60 кандидатских диссертаций.</a:t>
            </a:r>
          </a:p>
          <a:p>
            <a:pPr algn="ctr" fontAlgn="base"/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 многочисленных учебников, учебных пособий</a:t>
            </a:r>
          </a:p>
          <a:p>
            <a:pPr algn="ctr" fontAlgn="base"/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статей.</a:t>
            </a:r>
          </a:p>
        </p:txBody>
      </p:sp>
      <p:pic>
        <p:nvPicPr>
          <p:cNvPr id="3074" name="Picture 2" descr="C:\Users\science\Desktop\DSC005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8294"/>
            <a:ext cx="5184576" cy="421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15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cience\Videos\Материалы для презентации МПР 2017\Вставка PAX CULT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103"/>
            <a:ext cx="6336704" cy="612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40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530626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</a:t>
            </a:r>
            <a:br>
              <a:rPr lang="ru-RU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«Сохранение</a:t>
            </a:r>
            <a:br>
              <a:rPr lang="ru-RU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культурных ценностей</a:t>
            </a:r>
            <a:br>
              <a:rPr lang="ru-RU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миротворчество»</a:t>
            </a:r>
          </a:p>
        </p:txBody>
      </p:sp>
    </p:spTree>
    <p:extLst>
      <p:ext uri="{BB962C8B-B14F-4D97-AF65-F5344CB8AC3E}">
        <p14:creationId xmlns:p14="http://schemas.microsoft.com/office/powerpoint/2010/main" val="358034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5432" y="705098"/>
            <a:ext cx="6635080" cy="1499766"/>
          </a:xfrm>
        </p:spPr>
        <p:txBody>
          <a:bodyPr>
            <a:noAutofit/>
          </a:bodyPr>
          <a:lstStyle/>
          <a:p>
            <a:pPr algn="ctr"/>
            <a:r>
              <a:rPr lang="ru-RU" sz="5400" b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Григорьевна</a:t>
            </a:r>
            <a:br>
              <a:rPr lang="ru-RU" sz="5400" b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Федоренко</a:t>
            </a:r>
            <a:endParaRPr lang="ru-RU" sz="5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47864" y="2780928"/>
            <a:ext cx="5400600" cy="3456384"/>
          </a:xfrm>
        </p:spPr>
        <p:txBody>
          <a:bodyPr>
            <a:noAutofit/>
          </a:bodyPr>
          <a:lstStyle/>
          <a:p>
            <a:pPr algn="ctr"/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Заслуженный работник  культуры, директор СПб ГБУК «Мемориальный музей «Разночинный Петербург», руководитель общегородского центра по теории и практике музейного дела.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7A3B1D0-8E40-654A-9110-52681F60E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25764"/>
            <a:ext cx="2747046" cy="344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3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568952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2009 г. – лауреат Международной премии в области предпринимательской деятельности «Элита национальной экономики-2009».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Премией «Музейный Олимп» отмечены следующие проекты музея – 2013 г. в номинации «Музей-детям» - «Шёл по улице трамвай» и в 2014 г. – «Остановка в пути» в рамках Первой Биеннале музейного дизайна.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Осуществлены выставочные проекты в различных субъектах РФ, в том числе и Ближнем Зарубежье.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Издательская деятельность за последнее время наиболее ярко представляет музей через создание научно-популярных фильмов, мультимедийных программ, некоторые их них были отмечены наградами Фестиваля «Музейный Гик».</a:t>
            </a:r>
          </a:p>
          <a:p>
            <a:pPr marL="0" indent="0" algn="ctr">
              <a:buNone/>
            </a:pPr>
            <a:endParaRPr lang="ru-RU" sz="2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0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13560B-724B-9F4E-94C8-3A2B71C22521}"/>
              </a:ext>
            </a:extLst>
          </p:cNvPr>
          <p:cNvSpPr txBox="1"/>
          <p:nvPr/>
        </p:nvSpPr>
        <p:spPr>
          <a:xfrm>
            <a:off x="323528" y="802558"/>
            <a:ext cx="5472608" cy="5650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директора Т. Г. Федоренко Мемориальный музей «Разночинный Петербург» динамично развивается в современных условиях и его деятельность активно осуществляется в следующих основных направлениях: учёт и хранение фондов, собирательская, экспозиционная, выставочная, рекреационно-образовательная, издательская, PR-деятельность и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фандрайзинг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478DB73-9D71-014A-9ED6-2F907BF01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00808"/>
            <a:ext cx="2253208" cy="281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4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cience\Videos\Материалы для презентации МПР 2017\Вставка PAX CULT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103"/>
            <a:ext cx="6336704" cy="612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14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лауреатов</a:t>
            </a:r>
            <a:br>
              <a:rPr lang="ru-RU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 года</a:t>
            </a:r>
          </a:p>
        </p:txBody>
      </p:sp>
      <p:pic>
        <p:nvPicPr>
          <p:cNvPr id="2050" name="Picture 2" descr="C:\Users\science\Videos\Материалы для презентации МПР 2017\Видео 2017\111 Награждение лауреат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81535"/>
            <a:ext cx="6518889" cy="328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90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72816"/>
            <a:ext cx="7715200" cy="2736304"/>
          </a:xfrm>
        </p:spPr>
        <p:txBody>
          <a:bodyPr>
            <a:normAutofit/>
          </a:bodyPr>
          <a:lstStyle/>
          <a:p>
            <a:pPr algn="ctr"/>
            <a:r>
              <a:rPr lang="ru-RU" sz="5400" b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</a:t>
            </a:r>
            <a:br>
              <a:rPr lang="ru-RU" sz="5400" b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«Сохранение</a:t>
            </a:r>
            <a:br>
              <a:rPr lang="ru-RU" sz="5400" b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Рериховского наследия»</a:t>
            </a:r>
          </a:p>
        </p:txBody>
      </p:sp>
    </p:spTree>
    <p:extLst>
      <p:ext uri="{BB962C8B-B14F-4D97-AF65-F5344CB8AC3E}">
        <p14:creationId xmlns:p14="http://schemas.microsoft.com/office/powerpoint/2010/main" val="99891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548680"/>
            <a:ext cx="6480720" cy="1427758"/>
          </a:xfrm>
        </p:spPr>
        <p:txBody>
          <a:bodyPr>
            <a:noAutofit/>
          </a:bodyPr>
          <a:lstStyle/>
          <a:p>
            <a:pPr algn="ctr"/>
            <a:r>
              <a:rPr lang="ru-RU" sz="5400" b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Олег Фёдорович Мартынов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35896" y="2420888"/>
            <a:ext cx="4896544" cy="3960440"/>
          </a:xfrm>
        </p:spPr>
        <p:txBody>
          <a:bodyPr>
            <a:noAutofit/>
          </a:bodyPr>
          <a:lstStyle/>
          <a:p>
            <a:pPr algn="ctr" fontAlgn="base"/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Заслуженный деятель искусств России, советский и российский кинооператор, лауреат кинопремий, режиссёр, путешественник.</a:t>
            </a:r>
          </a:p>
          <a:p>
            <a:pPr algn="ctr" fontAlgn="base"/>
            <a:endParaRPr lang="ru-RU" sz="2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Снял около сорока художественных фильмов и телесериалов.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B8F5DF-97AD-9A49-B01B-077315457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87798"/>
            <a:ext cx="2696457" cy="336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4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548680"/>
            <a:ext cx="8954566" cy="6120680"/>
          </a:xfrm>
        </p:spPr>
        <p:txBody>
          <a:bodyPr>
            <a:noAutofit/>
          </a:bodyPr>
          <a:lstStyle/>
          <a:p>
            <a:pPr fontAlgn="base"/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1973 году на Всесоюзном кинофестивале в Алма-Ате получил Приз за лучшую операторскую работу в фильме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«Жизнь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удивительные приключения Робинзона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Крузо»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(1972).</a:t>
            </a:r>
          </a:p>
          <a:p>
            <a:pPr fontAlgn="base"/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1992 году на Международном Кинофоруме славянских и православных народов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«Золотой Витязь»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 Приз за лучшую операторскую работу в фильме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«Мальчики»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(1990).</a:t>
            </a:r>
          </a:p>
          <a:p>
            <a:pPr fontAlgn="base"/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1993 году удостоен Премии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«Золотой Овен»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за лучшую операторскую работу в фильме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«Нелюбовь»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(1991).</a:t>
            </a:r>
          </a:p>
          <a:p>
            <a:pPr fontAlgn="base"/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1997 году получил звание Заслуженного деятеля искусств России.</a:t>
            </a:r>
            <a:b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1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7903A4-2009-8446-937F-4B8A72AC0C22}"/>
              </a:ext>
            </a:extLst>
          </p:cNvPr>
          <p:cNvSpPr txBox="1"/>
          <p:nvPr/>
        </p:nvSpPr>
        <p:spPr>
          <a:xfrm>
            <a:off x="395536" y="116632"/>
            <a:ext cx="8424936" cy="661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 над документальным кинофильмом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«Николай Рерих» («</a:t>
            </a:r>
            <a:r>
              <a:rPr lang="ru-RU" sz="2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Киевнаучфильм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1975).</a:t>
            </a:r>
          </a:p>
          <a:p>
            <a:pPr algn="ctr">
              <a:spcBef>
                <a:spcPct val="20000"/>
              </a:spcBef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Также работал над фильмом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«Обитель света»,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рассказывает о двух хранителях имения Рерихов в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Наггаре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Урсуле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Айхштадт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Алёне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Адамковой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Автором произведены уникальные съемки усадьбы Рерихов в том виде, в каком она была в 1998 году. В фильме показываются вещи, принадлежавшие Рерихам.</a:t>
            </a:r>
          </a:p>
          <a:p>
            <a:pPr algn="ctr">
              <a:spcBef>
                <a:spcPct val="20000"/>
              </a:spcBef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 снят фильм по результатам экспедиции 2013 года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«Тибет – </a:t>
            </a:r>
            <a:r>
              <a:rPr lang="ru-RU" sz="2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Кайлас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Сияние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Бытия».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фильм-путешествие, фильм-размышление. Он охватывает не только географические пространства, но и исторические и духовные аспекты Тибета.</a:t>
            </a:r>
          </a:p>
          <a:p>
            <a:pPr algn="ctr">
              <a:spcBef>
                <a:spcPct val="20000"/>
              </a:spcBef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Олег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Фёдорович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 фильмом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«Елена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Петровна Блаватская. Красота – одеяние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Истины».</a:t>
            </a:r>
            <a:endParaRPr lang="ru-RU" sz="2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1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cience\Videos\Материалы для презентации МПР 2017\Вставка PAX CULT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103"/>
            <a:ext cx="6336704" cy="612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42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818658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</a:t>
            </a:r>
            <a:br>
              <a:rPr lang="ru-RU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</a:t>
            </a:r>
            <a:br>
              <a:rPr lang="ru-RU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культурного образа</a:t>
            </a:r>
            <a:br>
              <a:rPr lang="ru-RU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в мире»</a:t>
            </a:r>
          </a:p>
        </p:txBody>
      </p:sp>
    </p:spTree>
    <p:extLst>
      <p:ext uri="{BB962C8B-B14F-4D97-AF65-F5344CB8AC3E}">
        <p14:creationId xmlns:p14="http://schemas.microsoft.com/office/powerpoint/2010/main" val="15982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332656"/>
            <a:ext cx="6334472" cy="1514599"/>
          </a:xfrm>
        </p:spPr>
        <p:txBody>
          <a:bodyPr>
            <a:noAutofit/>
          </a:bodyPr>
          <a:lstStyle/>
          <a:p>
            <a:r>
              <a:rPr lang="ru-RU" b="1" dirty="0"/>
              <a:t> </a:t>
            </a:r>
            <a:r>
              <a:rPr lang="ru-RU" sz="54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Халтмаагийн</a:t>
            </a:r>
            <a:r>
              <a:rPr lang="ru-RU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4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Баттулга</a:t>
            </a:r>
            <a:endParaRPr lang="ru-RU" sz="5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780928"/>
            <a:ext cx="5328592" cy="3672408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Монголии</a:t>
            </a:r>
          </a:p>
          <a:p>
            <a:endParaRPr lang="ru-RU" sz="2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Увековечил имя основателя Монголии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Чингис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-хана и построил недалеко от Улан-Батора самую большую в мире 40-метровую конную статую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Чингис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-хана.</a:t>
            </a:r>
          </a:p>
          <a:p>
            <a:endParaRPr lang="ru-RU" sz="2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B31E45-15A3-E54A-B34B-2E870759B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224136"/>
            <a:ext cx="3043982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cience\Downloads\ЧИНГИС ХАН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07455"/>
            <a:ext cx="8078762" cy="538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85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6B9DA6-D257-6045-9A2C-8226AAE0586F}"/>
              </a:ext>
            </a:extLst>
          </p:cNvPr>
          <p:cNvSpPr txBox="1"/>
          <p:nvPr/>
        </p:nvSpPr>
        <p:spPr>
          <a:xfrm>
            <a:off x="467544" y="764704"/>
            <a:ext cx="8280920" cy="589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2004 году вошёл в состав Великого государственного хурала Монголии, начав путь государственного и политического деятеля.</a:t>
            </a:r>
          </a:p>
          <a:p>
            <a:pPr algn="ctr" fontAlgn="base">
              <a:spcBef>
                <a:spcPct val="20000"/>
              </a:spcBef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2008 по 2012 год работал госслужащим и занимал пост Министра дорог и транспорта Монголии.</a:t>
            </a:r>
          </a:p>
          <a:p>
            <a:pPr algn="ctr" fontAlgn="base">
              <a:spcBef>
                <a:spcPct val="20000"/>
              </a:spcBef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С2012 года являлся Министром промышленности и сельского хозяйства.</a:t>
            </a:r>
          </a:p>
          <a:p>
            <a:pPr algn="ctr" fontAlgn="base">
              <a:spcBef>
                <a:spcPct val="20000"/>
              </a:spcBef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политик выдвинут на пост Президента страны от Демократической партии. На состоявшихся 7 июля того же года президентских выборах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Баттулга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Халтмаагийн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одержал уверенную победу.</a:t>
            </a:r>
          </a:p>
          <a:p>
            <a:pPr algn="ctr" fontAlgn="base">
              <a:spcBef>
                <a:spcPct val="20000"/>
              </a:spcBef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 вступил в должность главы государства 10 июля 2017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2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76672"/>
            <a:ext cx="8712968" cy="6192688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Баттулга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Халтмаагийн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всемерную поддержку на государственном уровне Музею семьи Рерихов в Улан-Баторе и другим культурным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институциям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что позволило организовать культурно-просветительскую деятельность на высоком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уровне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/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проведена международная научно-культурная конференция «Рерихи и Монголия», состоялось привлечение монгольских и зарубежных учёных к исследованиям рериховского культурного наследия;</a:t>
            </a:r>
          </a:p>
          <a:p>
            <a:pPr marL="457200" indent="-457200" fontAlgn="base">
              <a:buFontTx/>
              <a:buChar char="-"/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налаживание культурных связей на международном уровне и широкое освещение в СМИ;</a:t>
            </a:r>
          </a:p>
          <a:p>
            <a:pPr marL="457200" indent="-457200" fontAlgn="base">
              <a:buFontTx/>
              <a:buChar char="-"/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выставки, круглые столы и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плэнеры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 культурной тематике.</a:t>
            </a:r>
          </a:p>
          <a:p>
            <a:pPr fontAlgn="base"/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Баттулга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Халтмаагийн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вносит огромный вклад в развитие российско-монгольских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23531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91264" cy="3010346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</a:t>
            </a:r>
            <a:br>
              <a:rPr lang="ru-RU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«Художественное</a:t>
            </a:r>
            <a:br>
              <a:rPr lang="ru-RU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творчество»</a:t>
            </a:r>
          </a:p>
        </p:txBody>
      </p:sp>
    </p:spTree>
    <p:extLst>
      <p:ext uri="{BB962C8B-B14F-4D97-AF65-F5344CB8AC3E}">
        <p14:creationId xmlns:p14="http://schemas.microsoft.com/office/powerpoint/2010/main" val="35694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CFC08F4-34EC-B947-861E-8B73BE18CB8E}"/>
              </a:ext>
            </a:extLst>
          </p:cNvPr>
          <p:cNvSpPr txBox="1"/>
          <p:nvPr/>
        </p:nvSpPr>
        <p:spPr>
          <a:xfrm>
            <a:off x="107504" y="188640"/>
            <a:ext cx="885698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</a:pP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Халтмаагийн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Баттулга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поддерживает и финансирует археологические исследования и создание культурно-туристических комплексов. Среди проектов:</a:t>
            </a:r>
          </a:p>
          <a:p>
            <a:pPr fontAlgn="base">
              <a:spcBef>
                <a:spcPct val="20000"/>
              </a:spcBef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Обширные археологические исследования в местности Гол мод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сомоне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Ундур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улаан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Архангайского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аймака, где были обнаружены захоронения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хуннской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знати, датируемые около 110 г. до н.э. Гол мод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самым крупным объектом из всех обнаруженных ранее в Монголии захоронений знати.</a:t>
            </a:r>
          </a:p>
          <a:p>
            <a:pPr fontAlgn="base">
              <a:spcBef>
                <a:spcPct val="20000"/>
              </a:spcBef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Памятник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Чингис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-хану «Золотой кнут». Является крупнейшей конной статуей в мире. Статуя вместе с основанием достигает 40 метров в высоту.</a:t>
            </a:r>
          </a:p>
          <a:p>
            <a:pPr fontAlgn="base">
              <a:spcBef>
                <a:spcPct val="20000"/>
              </a:spcBef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Туристический комплекс «Монголия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XIII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века». Представляет собой этно-мемориальный и развлекательный парк, в котором воссоздана атмосфера культуры и быта Монголии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XIII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века. Парк состоит из нескольких комплексов, знакомящих посетителей с жизнью и обычаями древних монголов.</a:t>
            </a:r>
          </a:p>
          <a:p>
            <a:pPr fontAlgn="base">
              <a:spcBef>
                <a:spcPct val="20000"/>
              </a:spcBef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Культурно-туристический комплекс «Их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Майдар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 В настоящее время идёт работа по изготовлению литой статуи Будды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Майтреи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высотой 54 метра по образцу скульптуры, созданной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Ундур-гэгэном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Занабазаром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и строительству ступы высотой 108 метров. Комплекс «Их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Майдар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должен стать не только достопримечательностью для туристов, но и выполнять роль центра изучения и сохранения традиций буддизма.</a:t>
            </a:r>
          </a:p>
        </p:txBody>
      </p:sp>
    </p:spTree>
    <p:extLst>
      <p:ext uri="{BB962C8B-B14F-4D97-AF65-F5344CB8AC3E}">
        <p14:creationId xmlns:p14="http://schemas.microsoft.com/office/powerpoint/2010/main" val="33253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cience\Desktop\building-the-largest-symbol-loving-kindness-1c-mongolia-statue-grand-maitreya-buddha-projec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417708" cy="416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22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265791E-4749-F441-BFA9-EB6EF1C3F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8023420" cy="504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9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cience\Videos\Материалы для презентации МПР 2017\Вставка PAX CULT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103"/>
            <a:ext cx="6336704" cy="612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5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" y="346646"/>
            <a:ext cx="6347048" cy="1138138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Никита Петрович</a:t>
            </a:r>
            <a:br>
              <a:rPr lang="ru-RU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Фомин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" y="1988840"/>
            <a:ext cx="5915000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Действительный член Российской Академии художеств, заслуженный художник России, профессор.</a:t>
            </a:r>
          </a:p>
          <a:p>
            <a:pPr marL="0" indent="0" algn="ctr">
              <a:buNone/>
            </a:pPr>
            <a:endParaRPr lang="ru-RU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Член Союза художников России с 1975 года. Лауреат Государственной премии РСФСР в области архитектуры. В настоящее время профессор Российской академии художеств.</a:t>
            </a:r>
          </a:p>
          <a:p>
            <a:pPr marL="0" indent="0" algn="ctr">
              <a:buNone/>
            </a:pPr>
            <a:endParaRPr lang="ru-RU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CA29506-BDB6-6541-BADA-D4E48DA7C7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88032"/>
            <a:ext cx="2473588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6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D4CCDC2-0A25-3543-8B55-24716ECDB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9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A96996A-FB3F-6A48-8C90-70EFE6122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63600"/>
            <a:ext cx="54864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659829"/>
            <a:ext cx="4618856" cy="5649491"/>
          </a:xfrm>
        </p:spPr>
        <p:txBody>
          <a:bodyPr>
            <a:noAutofit/>
          </a:bodyPr>
          <a:lstStyle/>
          <a:p>
            <a:pPr algn="ctr" fontAlgn="base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более 200 выставок в России и за границей. Работы хранятся во многих музейных и частных собраниях нашей страны и за рубежом: в Государственном Русском музее, Музее Академии художеств, Государственном музее истории Санкт-Петербурга, Музее истории Москвы, Хантер-музее (США) и др.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F11B3EE-274C-D049-B41E-66F8A768D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52736"/>
            <a:ext cx="3730165" cy="472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14ECC5A-8896-4148-97EC-CC4AFB4B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4664"/>
            <a:ext cx="4543400" cy="37230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D335AD-359A-644A-8A14-379F93F39F00}"/>
              </a:ext>
            </a:extLst>
          </p:cNvPr>
          <p:cNvSpPr txBox="1"/>
          <p:nvPr/>
        </p:nvSpPr>
        <p:spPr>
          <a:xfrm>
            <a:off x="146956" y="4437112"/>
            <a:ext cx="89289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совместить в своих поисках достижения различных художественных школ и в то же время сохранить современное мироощущение и индивидуальность – одно из основных свойств</a:t>
            </a:r>
          </a:p>
          <a:p>
            <a:pPr algn="ctr" fontAlgn="base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живописи Н. Фомина.</a:t>
            </a:r>
          </a:p>
        </p:txBody>
      </p:sp>
    </p:spTree>
    <p:extLst>
      <p:ext uri="{BB962C8B-B14F-4D97-AF65-F5344CB8AC3E}">
        <p14:creationId xmlns:p14="http://schemas.microsoft.com/office/powerpoint/2010/main" val="31064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cience\Videos\Материалы для презентации МПР 2017\Вставка PAX CULT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103"/>
            <a:ext cx="6336704" cy="612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1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667</Words>
  <Application>Microsoft Office PowerPoint</Application>
  <PresentationFormat>Экран (4:3)</PresentationFormat>
  <Paragraphs>63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Международная премия имени Николая Рериха</vt:lpstr>
      <vt:lpstr>Награждение лауреатов 2018 года</vt:lpstr>
      <vt:lpstr>Номинация «Художественное творчество»</vt:lpstr>
      <vt:lpstr>Никита Петрович Фомин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Номинация «Педагогика и просветительство»</vt:lpstr>
      <vt:lpstr>Светлана Николаевна Иконникова</vt:lpstr>
      <vt:lpstr>Презентация PowerPoint</vt:lpstr>
      <vt:lpstr>Презентация PowerPoint</vt:lpstr>
      <vt:lpstr>Презентация PowerPoint</vt:lpstr>
      <vt:lpstr>Номинация «Сохранение культурных ценностей и миротворчество»</vt:lpstr>
      <vt:lpstr>Тамара Григорьевна Федоренко</vt:lpstr>
      <vt:lpstr>Презентация PowerPoint</vt:lpstr>
      <vt:lpstr>Презентация PowerPoint</vt:lpstr>
      <vt:lpstr>Презентация PowerPoint</vt:lpstr>
      <vt:lpstr>Номинация «Сохранение Рериховского наследия»</vt:lpstr>
      <vt:lpstr>Олег Фёдорович Мартынов</vt:lpstr>
      <vt:lpstr>Презентация PowerPoint</vt:lpstr>
      <vt:lpstr>Презентация PowerPoint</vt:lpstr>
      <vt:lpstr>Презентация PowerPoint</vt:lpstr>
      <vt:lpstr>Номинация «Формирование культурного образа страны в мире»</vt:lpstr>
      <vt:lpstr> Халтмаагийн  Баттулга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Международная премия имени Николая Рериха</dc:title>
  <dc:creator>Владимир Леонидович Мельников</dc:creator>
  <cp:lastModifiedBy>Алексей А. Бондаренко</cp:lastModifiedBy>
  <cp:revision>66</cp:revision>
  <dcterms:created xsi:type="dcterms:W3CDTF">2017-10-08T12:13:24Z</dcterms:created>
  <dcterms:modified xsi:type="dcterms:W3CDTF">2018-10-08T14:37:57Z</dcterms:modified>
</cp:coreProperties>
</file>